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378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08"/>
            <a:ext cx="9143999" cy="685418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1581150"/>
            <a:ext cx="7524750" cy="28384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rgbClr val="001F5F"/>
                </a:solidFill>
                <a:latin typeface="Gabriola"/>
                <a:cs typeface="Gabriol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rgbClr val="001F5F"/>
                </a:solidFill>
                <a:latin typeface="Gabriola"/>
                <a:cs typeface="Gabriol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rgbClr val="001F5F"/>
                </a:solidFill>
                <a:latin typeface="Gabriola"/>
                <a:cs typeface="Gabriol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999" cy="685799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05967" y="202135"/>
            <a:ext cx="7332065" cy="3473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rgbClr val="001F5F"/>
                </a:solidFill>
                <a:latin typeface="Gabriola"/>
                <a:cs typeface="Gabriol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um.com/read?id=360390" TargetMode="External"/><Relationship Id="rId2" Type="http://schemas.openxmlformats.org/officeDocument/2006/relationships/hyperlink" Target="https://znanium.com/catalog/product/1084985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um.com/read?id=303977" TargetMode="External"/><Relationship Id="rId2" Type="http://schemas.openxmlformats.org/officeDocument/2006/relationships/hyperlink" Target="https://znanium.com/catalog/product/948448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um.com/read?id=377311" TargetMode="External"/><Relationship Id="rId2" Type="http://schemas.openxmlformats.org/officeDocument/2006/relationships/hyperlink" Target="https://znanium.com/catalog/product/1577992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um.com/read?id=362850" TargetMode="External"/><Relationship Id="rId2" Type="http://schemas.openxmlformats.org/officeDocument/2006/relationships/hyperlink" Target="https://znanium.com/catalog/product/960137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um.com/read?id=357266" TargetMode="External"/><Relationship Id="rId2" Type="http://schemas.openxmlformats.org/officeDocument/2006/relationships/hyperlink" Target="https://znanium.com/catalog/product/1002556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um.com/read?id=367564" TargetMode="External"/><Relationship Id="rId2" Type="http://schemas.openxmlformats.org/officeDocument/2006/relationships/hyperlink" Target="https://znanium.com/catalog/product/1213747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um.com/read?id=371540" TargetMode="External"/><Relationship Id="rId2" Type="http://schemas.openxmlformats.org/officeDocument/2006/relationships/hyperlink" Target="https://znanium.com/catalog/product/947270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um.com/read?id=386405" TargetMode="External"/><Relationship Id="rId2" Type="http://schemas.openxmlformats.org/officeDocument/2006/relationships/hyperlink" Target="https://znanium.com/catalog/product/1840336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um.com/catalog/product/1065213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znanium.com/read?id=349450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um.com/read?id=365614" TargetMode="External"/><Relationship Id="rId2" Type="http://schemas.openxmlformats.org/officeDocument/2006/relationships/hyperlink" Target="https://znanium.com/catalog/product/1195608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um.com/catalog/product/960004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znanium.com/read?id=37044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um.com/catalog/product/1047454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znanium.com/read?id=345553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znanium.com/read?id=367690" TargetMode="External"/><Relationship Id="rId4" Type="http://schemas.openxmlformats.org/officeDocument/2006/relationships/hyperlink" Target="https://znanium.com/catalog/product/121449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um.com/read?id=374719" TargetMode="External"/><Relationship Id="rId2" Type="http://schemas.openxmlformats.org/officeDocument/2006/relationships/hyperlink" Target="https://znanium.com/catalog/product/1280441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um.com/read?id=351085" TargetMode="External"/><Relationship Id="rId2" Type="http://schemas.openxmlformats.org/officeDocument/2006/relationships/hyperlink" Target="https://znanium.com/catalog/product/1069184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um.com/read?id=335934" TargetMode="External"/><Relationship Id="rId2" Type="http://schemas.openxmlformats.org/officeDocument/2006/relationships/hyperlink" Target="https://znanium.com/catalog/product/1008880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um.com/read?id=376369" TargetMode="External"/><Relationship Id="rId2" Type="http://schemas.openxmlformats.org/officeDocument/2006/relationships/hyperlink" Target="https://znanium.com/catalog/product/1455862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um.com/catalog/product/1316661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znanium.com/read?id=37511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50895" y="4927219"/>
            <a:ext cx="397382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21560" algn="l"/>
              </a:tabLst>
            </a:pPr>
            <a:r>
              <a:rPr sz="3200" spc="-30" dirty="0">
                <a:solidFill>
                  <a:srgbClr val="001F5F"/>
                </a:solidFill>
                <a:latin typeface="Gabriola"/>
                <a:cs typeface="Gabriola"/>
              </a:rPr>
              <a:t>(ВИРТУАЛЬНАЯ	ВЫСТАВКА)</a:t>
            </a:r>
            <a:endParaRPr sz="3200">
              <a:latin typeface="Gabriola"/>
              <a:cs typeface="Gabriol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3376" y="1657603"/>
            <a:ext cx="5244465" cy="3866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algn="just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Герасимов,</a:t>
            </a:r>
            <a:r>
              <a:rPr sz="12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А.</a:t>
            </a:r>
            <a:r>
              <a:rPr sz="12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Воспитание</a:t>
            </a:r>
            <a:r>
              <a:rPr sz="12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толерантности</a:t>
            </a:r>
            <a:r>
              <a:rPr sz="12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12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младших</a:t>
            </a:r>
            <a:r>
              <a:rPr sz="12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школьников</a:t>
            </a:r>
            <a:endParaRPr sz="12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</a:pP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учебное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пособие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/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А.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Герасимов,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И.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З.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Сковородкина.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Москва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: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ИНФРА-М,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2020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315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(Среднее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профессиональное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образование).</a:t>
            </a:r>
            <a:r>
              <a:rPr sz="1200" b="1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Текст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электронный.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URL: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https://znanium.com/catalog/product/1084985 </a:t>
            </a:r>
            <a:r>
              <a:rPr sz="1200" b="1" spc="-2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(дата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обращения: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28.09.2021).</a:t>
            </a:r>
            <a:r>
              <a:rPr sz="12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подписке.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</a:pP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учебном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пособии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представлены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методология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решения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проблемы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формирования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у детей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младшего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школьного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возраста,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анализ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нормативно-правовой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базы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воспитания в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духе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мира, ненасилия, прав человека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терпимости.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Особое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внимание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уделено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теоретическим</a:t>
            </a:r>
            <a:r>
              <a:rPr sz="12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практическим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аспектам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воспитания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толерантности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у младших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школьников,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дидактическому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инструментарию, характеристике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системы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педагогических средств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воспитания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у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учащихся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начальной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школы.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Состоит из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предисловия,</a:t>
            </a:r>
            <a:r>
              <a:rPr sz="1200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трёх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глав,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заключения,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словаря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терминов,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списка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использованной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литературы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приложений. Включает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таблицы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схемы,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которые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могут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быть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использованы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на </a:t>
            </a:r>
            <a:r>
              <a:rPr sz="12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практических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занятиях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студентами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педагогических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колледжей,</a:t>
            </a:r>
            <a:r>
              <a:rPr sz="1200" spc="2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вузов.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Каждый параграф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имеет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перечень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вопросов для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самопроверки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углубленного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изучения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очерченного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нём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круга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проблем,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систему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упражнений,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заданий,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список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рекомендуемой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литературы.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Предназначено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студентов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педагогических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колледжей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организаций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высшего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образования,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а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также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для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слушателей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системы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повышения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квалификации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переподготовки.</a:t>
            </a:r>
            <a:r>
              <a:rPr sz="12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9750" y="1412875"/>
            <a:ext cx="2700401" cy="410375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51275" y="1773173"/>
            <a:ext cx="4897755" cy="3232150"/>
          </a:xfrm>
          <a:custGeom>
            <a:avLst/>
            <a:gdLst/>
            <a:ahLst/>
            <a:cxnLst/>
            <a:rect l="l" t="t" r="r" b="b"/>
            <a:pathLst>
              <a:path w="4897755" h="3232150">
                <a:moveTo>
                  <a:pt x="4897501" y="0"/>
                </a:moveTo>
                <a:lnTo>
                  <a:pt x="0" y="0"/>
                </a:lnTo>
                <a:lnTo>
                  <a:pt x="0" y="3232150"/>
                </a:lnTo>
                <a:lnTo>
                  <a:pt x="4897501" y="3232150"/>
                </a:lnTo>
                <a:lnTo>
                  <a:pt x="4897501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930522" y="1802129"/>
            <a:ext cx="47409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Михайлова,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О.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А.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Лингвокультурологические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аспекты </a:t>
            </a:r>
            <a:r>
              <a:rPr sz="1200" b="1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толерантности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учебно-методическое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пособие*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/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О.А.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Михайлова,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2-е</a:t>
            </a:r>
            <a:r>
              <a:rPr sz="1200" b="1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изд.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Москва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Флинта,</a:t>
            </a:r>
            <a:r>
              <a:rPr sz="12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изд-во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Уральского</a:t>
            </a:r>
            <a:r>
              <a:rPr sz="12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ун-та,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2017.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123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30522" y="2350770"/>
            <a:ext cx="36334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26490" algn="l"/>
                <a:tab pos="1899285" algn="l"/>
                <a:tab pos="3582035" algn="l"/>
              </a:tabLst>
            </a:pPr>
            <a:r>
              <a:rPr sz="12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т	:	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э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2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ы</a:t>
            </a:r>
            <a:r>
              <a:rPr sz="12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й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.	-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24978" y="2350770"/>
            <a:ext cx="846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0375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UR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L: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обр</a:t>
            </a:r>
            <a:r>
              <a:rPr sz="12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щ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ни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30522" y="2533650"/>
            <a:ext cx="35902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35960" algn="l"/>
              </a:tabLst>
            </a:pP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</a:t>
            </a:r>
            <a:r>
              <a:rPr sz="1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t</a:t>
            </a:r>
            <a:r>
              <a:rPr sz="1200" b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t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ps:</a:t>
            </a:r>
            <a:r>
              <a:rPr sz="1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//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zn</a:t>
            </a:r>
            <a:r>
              <a:rPr sz="1200"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a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ni</a:t>
            </a:r>
            <a:r>
              <a:rPr sz="1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u</a:t>
            </a:r>
            <a:r>
              <a:rPr sz="1200" b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m</a:t>
            </a:r>
            <a:r>
              <a:rPr sz="1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.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c</a:t>
            </a:r>
            <a:r>
              <a:rPr sz="1200" b="1" u="heavy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o</a:t>
            </a:r>
            <a:r>
              <a:rPr sz="1200" b="1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m</a:t>
            </a:r>
            <a:r>
              <a:rPr sz="1200" b="1" u="heavy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/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c</a:t>
            </a:r>
            <a:r>
              <a:rPr sz="1200" b="1" u="heavy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a</a:t>
            </a:r>
            <a:r>
              <a:rPr sz="1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talog/p</a:t>
            </a:r>
            <a:r>
              <a:rPr sz="1200" b="1" u="heavy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r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oduc</a:t>
            </a:r>
            <a:r>
              <a:rPr sz="1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t</a:t>
            </a:r>
            <a:r>
              <a:rPr sz="1200" b="1" u="heavy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/</a:t>
            </a:r>
            <a:r>
              <a:rPr sz="1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948448</a:t>
            </a:r>
            <a:r>
              <a:rPr sz="1200" b="1" dirty="0">
                <a:solidFill>
                  <a:srgbClr val="0000FF"/>
                </a:solidFill>
                <a:latin typeface="Times New Roman"/>
                <a:cs typeface="Times New Roman"/>
              </a:rPr>
              <a:t>	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(д</a:t>
            </a:r>
            <a:r>
              <a:rPr sz="12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28.10.2021).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подписке.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30522" y="3082544"/>
            <a:ext cx="474154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пособии по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одноименному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курсу рассматриваются актуальные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вопросы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нового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научного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направления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лингвистики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толерантности.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Раскрываются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основные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аспекты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исследования</a:t>
            </a:r>
            <a:r>
              <a:rPr sz="12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феномена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толерантности,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базовые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понятия,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связанные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с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коммуникативной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категорией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толерантности.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каждой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теме</a:t>
            </a:r>
            <a:r>
              <a:rPr sz="12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даны</a:t>
            </a:r>
            <a:r>
              <a:rPr sz="12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краткие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теоретические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сведения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предложены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практические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задания. Пособие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включает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глоссарий,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вопросы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самостоятельной</a:t>
            </a:r>
            <a:r>
              <a:rPr sz="12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работы</a:t>
            </a:r>
            <a:r>
              <a:rPr sz="1200" spc="2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подготовки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001F5F"/>
                </a:solidFill>
                <a:latin typeface="Times New Roman"/>
                <a:cs typeface="Times New Roman"/>
              </a:rPr>
              <a:t>экзамену.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студентов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2-го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курса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магистратуры,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обучающихся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программе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«Теория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практика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речевой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коммуникации».</a:t>
            </a:r>
            <a:r>
              <a:rPr sz="12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3562" y="1244600"/>
            <a:ext cx="2897124" cy="4103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35375" y="1700148"/>
            <a:ext cx="5184775" cy="2492375"/>
          </a:xfrm>
          <a:custGeom>
            <a:avLst/>
            <a:gdLst/>
            <a:ahLst/>
            <a:cxnLst/>
            <a:rect l="l" t="t" r="r" b="b"/>
            <a:pathLst>
              <a:path w="5184775" h="2492375">
                <a:moveTo>
                  <a:pt x="5184775" y="0"/>
                </a:moveTo>
                <a:lnTo>
                  <a:pt x="0" y="0"/>
                </a:lnTo>
                <a:lnTo>
                  <a:pt x="0" y="2492375"/>
                </a:lnTo>
                <a:lnTo>
                  <a:pt x="5184775" y="2492375"/>
                </a:lnTo>
                <a:lnTo>
                  <a:pt x="5184775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14750" y="1728978"/>
            <a:ext cx="502856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Овсянникова,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О.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А.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Формирование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толерантного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отношения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старших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дошкольников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сверстникам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средствами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искусства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монография*</a:t>
            </a:r>
            <a:r>
              <a:rPr sz="12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/</a:t>
            </a:r>
            <a:r>
              <a:rPr sz="12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О.</a:t>
            </a:r>
            <a:r>
              <a:rPr sz="12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А.</a:t>
            </a:r>
            <a:r>
              <a:rPr sz="12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Овсянникова,</a:t>
            </a:r>
            <a:r>
              <a:rPr sz="12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Н.</a:t>
            </a:r>
            <a:r>
              <a:rPr sz="12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Г.</a:t>
            </a:r>
            <a:r>
              <a:rPr sz="12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Тагильцева.</a:t>
            </a:r>
            <a:r>
              <a:rPr sz="12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2-е</a:t>
            </a:r>
            <a:r>
              <a:rPr sz="12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изд.</a:t>
            </a:r>
            <a:r>
              <a:rPr sz="12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Москва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tabLst>
                <a:tab pos="3418840" algn="l"/>
                <a:tab pos="4196080" algn="l"/>
              </a:tabLst>
            </a:pP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Флинта,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2017.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156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Текст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электронный.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URL: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</a:t>
            </a:r>
            <a:r>
              <a:rPr sz="1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t</a:t>
            </a:r>
            <a:r>
              <a:rPr sz="1200" b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t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ps:</a:t>
            </a:r>
            <a:r>
              <a:rPr sz="1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//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zn</a:t>
            </a:r>
            <a:r>
              <a:rPr sz="1200"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a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ni</a:t>
            </a:r>
            <a:r>
              <a:rPr sz="1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u</a:t>
            </a:r>
            <a:r>
              <a:rPr sz="1200"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m</a:t>
            </a:r>
            <a:r>
              <a:rPr sz="1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.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c</a:t>
            </a:r>
            <a:r>
              <a:rPr sz="1200" b="1" u="heavy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o</a:t>
            </a:r>
            <a:r>
              <a:rPr sz="1200" b="1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m</a:t>
            </a:r>
            <a:r>
              <a:rPr sz="1200" b="1" u="heavy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/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c</a:t>
            </a:r>
            <a:r>
              <a:rPr sz="1200" b="1" u="heavy" spc="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a</a:t>
            </a:r>
            <a:r>
              <a:rPr sz="1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talog/p</a:t>
            </a:r>
            <a:r>
              <a:rPr sz="1200" b="1" u="heavy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r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oduc</a:t>
            </a:r>
            <a:r>
              <a:rPr sz="1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t</a:t>
            </a:r>
            <a:r>
              <a:rPr sz="1200" b="1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/</a:t>
            </a:r>
            <a:r>
              <a:rPr sz="1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1577992</a:t>
            </a:r>
            <a:r>
              <a:rPr sz="1200" b="1" dirty="0">
                <a:solidFill>
                  <a:srgbClr val="0000FF"/>
                </a:solidFill>
                <a:latin typeface="Times New Roman"/>
                <a:cs typeface="Times New Roman"/>
              </a:rPr>
              <a:t>	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(д</a:t>
            </a:r>
            <a:r>
              <a:rPr sz="12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а	о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б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щ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ни</a:t>
            </a:r>
            <a:r>
              <a:rPr sz="12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28.10.2021).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подписке.</a:t>
            </a:r>
            <a:endParaRPr sz="1200">
              <a:latin typeface="Times New Roman"/>
              <a:cs typeface="Times New Roman"/>
            </a:endParaRPr>
          </a:p>
          <a:p>
            <a:pPr marL="12700" marR="6350" indent="457200" algn="just">
              <a:lnSpc>
                <a:spcPct val="100000"/>
              </a:lnSpc>
            </a:pP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монографии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рассматриваются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педагогические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возможности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искусства</a:t>
            </a:r>
            <a:r>
              <a:rPr sz="12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формировании</a:t>
            </a:r>
            <a:r>
              <a:rPr sz="1200" spc="1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толерантности</a:t>
            </a:r>
            <a:r>
              <a:rPr sz="1200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толерантного</a:t>
            </a:r>
            <a:r>
              <a:rPr sz="1200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отношения</a:t>
            </a:r>
            <a:r>
              <a:rPr sz="1200" spc="1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56226" y="3192271"/>
            <a:ext cx="3885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Книга</a:t>
            </a:r>
            <a:r>
              <a:rPr sz="1200" spc="5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адресована</a:t>
            </a:r>
            <a:r>
              <a:rPr sz="1200" spc="5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специалистам</a:t>
            </a:r>
            <a:r>
              <a:rPr sz="1200" spc="5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5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области</a:t>
            </a:r>
            <a:r>
              <a:rPr sz="1200" spc="5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педагогики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74514" y="3375152"/>
            <a:ext cx="38646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5915" algn="l"/>
                <a:tab pos="1687195" algn="l"/>
                <a:tab pos="2771140" algn="l"/>
                <a:tab pos="3769360" algn="l"/>
              </a:tabLst>
            </a:pP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	</a:t>
            </a:r>
            <a:r>
              <a:rPr sz="1200" spc="-50" dirty="0">
                <a:solidFill>
                  <a:srgbClr val="001F5F"/>
                </a:solidFill>
                <a:latin typeface="Times New Roman"/>
                <a:cs typeface="Times New Roman"/>
              </a:rPr>
              <a:t>х</a:t>
            </a:r>
            <a:r>
              <a:rPr sz="1200" spc="-10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1200" spc="-2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ж</a:t>
            </a:r>
            <a:r>
              <a:rPr sz="1200" spc="2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нн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spc="-25" dirty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	об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з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ния,	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ас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пир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200" spc="1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м	и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60797" y="3557981"/>
            <a:ext cx="3881754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педагогических</a:t>
            </a:r>
            <a:r>
              <a:rPr sz="1200" spc="5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вузов,</a:t>
            </a:r>
            <a:r>
              <a:rPr sz="1200" spc="5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колледжей,</a:t>
            </a:r>
            <a:r>
              <a:rPr sz="1200" spc="5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учителям-практикам.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59273" y="3741166"/>
            <a:ext cx="38836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27455" algn="l"/>
                <a:tab pos="1981835" algn="l"/>
                <a:tab pos="3042285" algn="l"/>
              </a:tabLst>
            </a:pP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руководителям	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детских	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дошкольных	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учреждений.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14750" y="3192271"/>
            <a:ext cx="106172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другим</a:t>
            </a:r>
            <a:r>
              <a:rPr sz="1200" spc="1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людям. </a:t>
            </a:r>
            <a:r>
              <a:rPr sz="1200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музыкального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пр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</a:t>
            </a:r>
            <a:r>
              <a:rPr sz="1200" spc="-4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-4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тел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м 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музыкальным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7187" y="1268412"/>
            <a:ext cx="3062224" cy="43307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63973" y="1873377"/>
            <a:ext cx="4523740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indent="457200" algn="just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Протасова,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Е. Ю.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Интеркультурная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педагогика младшего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возраста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учебник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/ Е.Ю.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Протасова,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Н.М.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Родина.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Москва.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ФОРУМ</a:t>
            </a:r>
            <a:r>
              <a:rPr sz="1200" b="1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ИНФРА-М,</a:t>
            </a:r>
            <a:r>
              <a:rPr sz="1200" b="1" spc="1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2019.</a:t>
            </a:r>
            <a:r>
              <a:rPr sz="1200" b="1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400</a:t>
            </a:r>
            <a:r>
              <a:rPr sz="1200" b="1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spc="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(Среднее</a:t>
            </a:r>
            <a:endParaRPr sz="12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</a:pP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профессиональное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образование).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Текст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электронный.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URL: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https://znanium.com/catalog/product/960137</a:t>
            </a:r>
            <a:r>
              <a:rPr sz="12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(дата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обращения: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28.10.2021).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подписке.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</a:pP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Учебник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готовит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педагогов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к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решению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проблем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воспитания и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образования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многонациональном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мультиконфессиональном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обществе.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Интеркультурная</a:t>
            </a:r>
            <a:r>
              <a:rPr sz="1200" spc="2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педагогика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направлена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на </a:t>
            </a:r>
            <a:r>
              <a:rPr sz="12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удовлетворение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потребности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качественного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развития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всех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детей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независимо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от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их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языкового,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этнического,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культурного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конфессионального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происхождения,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установление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добрососедских,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дружеских, надёжных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отношений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между представителями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разных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национальностей, эффективное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целесообразное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сотрудничество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на </a:t>
            </a:r>
            <a:r>
              <a:rPr sz="12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основе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решения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общих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проблем,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профилактику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конфликтов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на </a:t>
            </a:r>
            <a:r>
              <a:rPr sz="12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этической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почве.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1187" y="931925"/>
            <a:ext cx="2952750" cy="46418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7175" y="1844675"/>
            <a:ext cx="4826000" cy="3232150"/>
          </a:xfrm>
          <a:custGeom>
            <a:avLst/>
            <a:gdLst/>
            <a:ahLst/>
            <a:cxnLst/>
            <a:rect l="l" t="t" r="r" b="b"/>
            <a:pathLst>
              <a:path w="4826000" h="3232150">
                <a:moveTo>
                  <a:pt x="4826000" y="0"/>
                </a:moveTo>
                <a:lnTo>
                  <a:pt x="0" y="0"/>
                </a:lnTo>
                <a:lnTo>
                  <a:pt x="0" y="3232150"/>
                </a:lnTo>
                <a:lnTo>
                  <a:pt x="4826000" y="3232150"/>
                </a:lnTo>
                <a:lnTo>
                  <a:pt x="4826000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146550" y="1873377"/>
            <a:ext cx="4669790" cy="3134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Управление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социальной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адаптацией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мотивацией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к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развитию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современном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обществе : учебник / О.К.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Минева, С.А.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Арутюнян,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Е.А.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Гаджиева,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Д.Ш.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Смирнова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;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под науч.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ред.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проф.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О.К.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Миневой.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Москва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ИНФРА-М,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2020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232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(Высшее </a:t>
            </a:r>
            <a:r>
              <a:rPr sz="1200" b="1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образование: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Магистратура).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Текст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электронный.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URL: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https://znanium.com/catalog/product/1002556</a:t>
            </a:r>
            <a:r>
              <a:rPr sz="12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(дата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обращения: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28.10.2021).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подписке.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</a:pP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Учебник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представляет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собой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системное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изложение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вопросов, </a:t>
            </a:r>
            <a:r>
              <a:rPr sz="1200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связанных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с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управлением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социальной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адаптацией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мотивацией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к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развитию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современном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обществе.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Рассматриваются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актуальные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проблемы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адаптации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социально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отчуждаемых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слоёв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населения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(мигрантов,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лиц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ВИЧ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их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семей,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инвалидов,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семей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заключенных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лиц, освобожденных из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мест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заключения,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т.п.),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роли гражданского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общества,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бизнеса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рядовых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граждан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процессе их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социализации.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Соответствует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требованиям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федеральных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государственных </a:t>
            </a:r>
            <a:r>
              <a:rPr sz="1200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стандартов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высшего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образования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последнего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поколения.</a:t>
            </a:r>
            <a:r>
              <a:rPr sz="1200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6412" y="1062100"/>
            <a:ext cx="2949575" cy="4383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08400" y="1557400"/>
            <a:ext cx="5111750" cy="3692525"/>
          </a:xfrm>
          <a:custGeom>
            <a:avLst/>
            <a:gdLst/>
            <a:ahLst/>
            <a:cxnLst/>
            <a:rect l="l" t="t" r="r" b="b"/>
            <a:pathLst>
              <a:path w="5111750" h="3692525">
                <a:moveTo>
                  <a:pt x="5111750" y="0"/>
                </a:moveTo>
                <a:lnTo>
                  <a:pt x="0" y="0"/>
                </a:lnTo>
                <a:lnTo>
                  <a:pt x="0" y="3692525"/>
                </a:lnTo>
                <a:lnTo>
                  <a:pt x="5111750" y="3692525"/>
                </a:lnTo>
                <a:lnTo>
                  <a:pt x="5111750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87902" y="1585925"/>
            <a:ext cx="4955540" cy="3501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Штомпка,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Социология.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Анализ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современного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общества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: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учебник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/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Штомпка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;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перевод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польского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С.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Червонной.</a:t>
            </a:r>
            <a:r>
              <a:rPr sz="1200" b="1" spc="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Москва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Логос,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2020.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664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Текст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электронный.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URL: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https://znanium.com/catalog/product/1213747</a:t>
            </a:r>
            <a:r>
              <a:rPr sz="12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(дата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обращения: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28.10.2021).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подписке.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</a:pP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учебнике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излагается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курс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социологии, основанный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на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новейших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теоретических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достижениях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прикладных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результатах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разработке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проблем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этой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научной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дисциплины. Представлена современная трактовка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предмета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методов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социологических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исследований,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а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также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пути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практического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использования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данных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социологических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исследований.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Рассмотрены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различные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стороны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общественной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жизни: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активность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человека,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социальные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группы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институты,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культуры,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расслоение,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социальная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изменчивость,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современные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тенденции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развития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общества.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Приведены очерки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 философах и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социологах, идеи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которых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определили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становление социологии как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науки.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конце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каждой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главы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даны термины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понятия,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а в 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конце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книги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– на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проверку усвоения курса. Для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студентов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высших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учебных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заведений,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обучающихся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специальности</a:t>
            </a:r>
            <a:r>
              <a:rPr sz="12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направлению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«Социология».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Представляет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интерес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ученых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преподавателей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в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области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социально-гуманитарных</a:t>
            </a:r>
            <a:r>
              <a:rPr sz="12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наук.</a:t>
            </a:r>
            <a:r>
              <a:rPr sz="12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5462" y="1125600"/>
            <a:ext cx="3032125" cy="428459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46550" y="1657603"/>
            <a:ext cx="459549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Барышников,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Н.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В.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Основы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профессиональной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межкультурной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коммуникации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учебник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/ Н.В.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Барышников.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Москва: Вузовский учебник; 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ИНФРА-М,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2018. – 368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Текст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электронный.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URL: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https://znanium.com/catalog/product/947270 </a:t>
            </a:r>
            <a:r>
              <a:rPr sz="12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(дата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обращения: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28.10.2021).</a:t>
            </a:r>
            <a:r>
              <a:rPr sz="12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подписке.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46550" y="2755138"/>
            <a:ext cx="37211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77010" algn="l"/>
                <a:tab pos="2713355" algn="l"/>
              </a:tabLst>
            </a:pP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проф</a:t>
            </a:r>
            <a:r>
              <a:rPr sz="1200" spc="2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ион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ь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ной	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жк</a:t>
            </a:r>
            <a:r>
              <a:rPr sz="1200" spc="-75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200" spc="-45" dirty="0">
                <a:solidFill>
                  <a:srgbClr val="001F5F"/>
                </a:solidFill>
                <a:latin typeface="Times New Roman"/>
                <a:cs typeface="Times New Roman"/>
              </a:rPr>
              <a:t>ь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200" spc="-25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рной	</a:t>
            </a:r>
            <a:r>
              <a:rPr sz="1200" spc="-55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200" spc="-2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sz="1200" spc="15" dirty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ци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и,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03750" y="2571953"/>
            <a:ext cx="41376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0"/>
              </a:spcBef>
              <a:tabLst>
                <a:tab pos="284480" algn="l"/>
                <a:tab pos="1066165" algn="l"/>
                <a:tab pos="2096770" algn="l"/>
                <a:tab pos="3459479" algn="l"/>
              </a:tabLst>
            </a:pP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	</a:t>
            </a:r>
            <a:r>
              <a:rPr sz="1200" spc="-3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ч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бни</a:t>
            </a:r>
            <a:r>
              <a:rPr sz="1200" spc="-25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е	р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spc="1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ны	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ф</a:t>
            </a:r>
            <a:r>
              <a:rPr sz="1200" spc="-4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нд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ам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200" spc="1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льн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ы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е	про</a:t>
            </a:r>
            <a:r>
              <a:rPr sz="1200" spc="-30" dirty="0">
                <a:solidFill>
                  <a:srgbClr val="001F5F"/>
                </a:solidFill>
                <a:latin typeface="Times New Roman"/>
                <a:cs typeface="Times New Roman"/>
              </a:rPr>
              <a:t>б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ы</a:t>
            </a:r>
            <a:endParaRPr sz="12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изложены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46550" y="2938017"/>
            <a:ext cx="4597400" cy="2037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основные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составляющие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профессиональной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компетентности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специалиста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межкультурной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коммуникации,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его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личностные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качества,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необходимые</a:t>
            </a:r>
            <a:r>
              <a:rPr sz="1200" spc="2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успешной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профессиональной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деятельности.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Представлена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авторская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концепция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рабулистических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стратегий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атаки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эристических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стратегий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самозащиты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коммуникативных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баталиях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профессионалов.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студентов,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обучающихся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по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направлениям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специальностям: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международные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отношения,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регионоведение,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теория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практика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межкультурного </a:t>
            </a:r>
            <a:r>
              <a:rPr sz="1200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общения,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перевод,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теория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методика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преподавания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иностранных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языков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культур.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Представляет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интерес для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специалистов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области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межкультурной</a:t>
            </a:r>
            <a:r>
              <a:rPr sz="12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коммуникации.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8312" y="1130300"/>
            <a:ext cx="2998724" cy="44132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63973" y="1585925"/>
            <a:ext cx="4379595" cy="203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  <a:tabLst>
                <a:tab pos="2445385" algn="l"/>
                <a:tab pos="3993515" algn="l"/>
              </a:tabLst>
            </a:pP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Гуриева,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С.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Д.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Психология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этнического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конфликта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монография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/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Д.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Гуриева.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2-е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изд.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Санкт-Петербург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Изд-во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Санкт-Петербургского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ун-та, 2021. – 406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Текст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э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2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ны</a:t>
            </a:r>
            <a:r>
              <a:rPr sz="12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й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.	–	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UR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L: 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https://znanium.com/catalog/product/1840336</a:t>
            </a:r>
            <a:r>
              <a:rPr sz="12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(дата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обращения: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28.10.2021).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подписке.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</a:pP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Монография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представляет собой попытку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комплексного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системного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осмысления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психологии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межэтнических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конфликтов </a:t>
            </a:r>
            <a:r>
              <a:rPr sz="1200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как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социально-психологического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явления,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имеющего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глубокие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исторические,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культурные,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политические,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религиозные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корни. </a:t>
            </a:r>
            <a:r>
              <a:rPr sz="1200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Особое</a:t>
            </a:r>
            <a:r>
              <a:rPr sz="12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внимание</a:t>
            </a:r>
            <a:r>
              <a:rPr sz="12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автор</a:t>
            </a:r>
            <a:r>
              <a:rPr sz="12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уделяет</a:t>
            </a:r>
            <a:r>
              <a:rPr sz="12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этническим</a:t>
            </a:r>
            <a:r>
              <a:rPr sz="12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конфликтам</a:t>
            </a:r>
            <a:r>
              <a:rPr sz="12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на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63973" y="3598291"/>
            <a:ext cx="35655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821690" algn="l"/>
                <a:tab pos="1393190" algn="l"/>
                <a:tab pos="1755775" algn="l"/>
                <a:tab pos="2388870" algn="l"/>
                <a:tab pos="2769870" algn="l"/>
                <a:tab pos="3202305" algn="l"/>
                <a:tab pos="3478529" algn="l"/>
              </a:tabLst>
            </a:pP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примере	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Северо-Кавказского	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региона.	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про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зир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ов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ны	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1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е	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ре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нные	п</a:t>
            </a:r>
            <a:r>
              <a:rPr sz="1200" spc="-4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1200" spc="-50" dirty="0">
                <a:solidFill>
                  <a:srgbClr val="001F5F"/>
                </a:solidFill>
                <a:latin typeface="Times New Roman"/>
                <a:cs typeface="Times New Roman"/>
              </a:rPr>
              <a:t>х</a:t>
            </a:r>
            <a:r>
              <a:rPr sz="1200" spc="-4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ды	к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18450" y="3598291"/>
            <a:ext cx="82359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5080" indent="-14224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оногр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ф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 про</a:t>
            </a:r>
            <a:r>
              <a:rPr sz="1200" spc="-25" dirty="0">
                <a:solidFill>
                  <a:srgbClr val="001F5F"/>
                </a:solidFill>
                <a:latin typeface="Times New Roman"/>
                <a:cs typeface="Times New Roman"/>
              </a:rPr>
              <a:t>б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ем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е.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63973" y="3964051"/>
            <a:ext cx="437896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Научное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издание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адресовано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всем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интересующимся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данной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проблематикой: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этнопсихологам,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этнологам,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психологам,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историкам,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регионоведам, политологам,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специалистам в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области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изучения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этнических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конфликтов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межэтнических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отношений.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5650" y="1141412"/>
            <a:ext cx="3222625" cy="455612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187" y="1238250"/>
            <a:ext cx="2887599" cy="432117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146550" y="1657603"/>
            <a:ext cx="4525645" cy="2403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Бабинов,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Ю.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А.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Религия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в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условиях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современного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глобализационного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процесса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монография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/ Ю.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А. Бабинов.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Москва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Вузовский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учебник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ИНФРА-М,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2020.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262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(Научная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книга).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Текст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электронный.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URL: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https://znanium.com/catalog/product/1065213</a:t>
            </a:r>
            <a:r>
              <a:rPr sz="12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(дата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обращения: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28.10.2021).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подписке.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</a:pP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Монография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посвящена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исследованию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глобализационной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трансформации современного мира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религиозной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сферы,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как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его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части.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Рассмотрена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реакция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религиозных организаций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на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развитие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глобализационных</a:t>
            </a:r>
            <a:r>
              <a:rPr sz="12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процессов.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Рассчитана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на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студентов,</a:t>
            </a:r>
            <a:r>
              <a:rPr sz="1200" spc="2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аспирантов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специалистов,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занимающихся</a:t>
            </a:r>
            <a:r>
              <a:rPr sz="12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проблемами</a:t>
            </a:r>
            <a:r>
              <a:rPr sz="12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философии,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социологии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политологии,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также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всех,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кто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стремится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понять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закономерности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глобализирующегося</a:t>
            </a:r>
            <a:r>
              <a:rPr sz="12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мира.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51275" y="1700148"/>
            <a:ext cx="4824730" cy="3416300"/>
          </a:xfrm>
          <a:custGeom>
            <a:avLst/>
            <a:gdLst/>
            <a:ahLst/>
            <a:cxnLst/>
            <a:rect l="l" t="t" r="r" b="b"/>
            <a:pathLst>
              <a:path w="4824730" h="3416300">
                <a:moveTo>
                  <a:pt x="4824476" y="0"/>
                </a:moveTo>
                <a:lnTo>
                  <a:pt x="0" y="0"/>
                </a:lnTo>
                <a:lnTo>
                  <a:pt x="0" y="3416300"/>
                </a:lnTo>
                <a:lnTo>
                  <a:pt x="4824476" y="3416300"/>
                </a:lnTo>
                <a:lnTo>
                  <a:pt x="4824476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930522" y="1728978"/>
            <a:ext cx="4669155" cy="2403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Капицын,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В.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М. Миграционная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политика: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опыт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России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зарубежных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стран :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учебник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/ В.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М.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Капицын.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Москва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ИНФРА- 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М,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2021.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418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Текст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электронный.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URL: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https://znanium.com/catalog/product/1195608</a:t>
            </a:r>
            <a:r>
              <a:rPr sz="12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(дата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обращения: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28.10.2021).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подписке.</a:t>
            </a:r>
            <a:endParaRPr sz="1200">
              <a:latin typeface="Times New Roman"/>
              <a:cs typeface="Times New Roman"/>
            </a:endParaRPr>
          </a:p>
          <a:p>
            <a:pPr marL="12700" marR="5715" indent="457200" algn="just">
              <a:lnSpc>
                <a:spcPct val="100000"/>
              </a:lnSpc>
            </a:pP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учебнике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последовательно рассмотрены понятия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миграции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миграционных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процессов, основные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модели миграционной политики,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её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субъекты,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направления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механизмы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осуществления.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Особое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внимание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уделено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миграционным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кризисам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политическим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технологиям,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используемым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различными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государствами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для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предотвращения кризисов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преодоления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их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последствий,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обеспечения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национальной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безопасности,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развития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международных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отношений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мировой</a:t>
            </a:r>
            <a:r>
              <a:rPr sz="12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политики.</a:t>
            </a:r>
            <a:r>
              <a:rPr sz="12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учётом</a:t>
            </a:r>
            <a:r>
              <a:rPr sz="12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требований</a:t>
            </a:r>
            <a:r>
              <a:rPr sz="1200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актов</a:t>
            </a:r>
            <a:r>
              <a:rPr sz="12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международного</a:t>
            </a:r>
            <a:r>
              <a:rPr sz="12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права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30522" y="4106926"/>
            <a:ext cx="38068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1945" algn="l"/>
                <a:tab pos="1524635" algn="l"/>
                <a:tab pos="2870200" algn="l"/>
              </a:tabLst>
            </a:pP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	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национального	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законодательства	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раскрываются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16418" y="4106926"/>
            <a:ext cx="6800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130">
              <a:lnSpc>
                <a:spcPct val="100000"/>
              </a:lnSpc>
              <a:spcBef>
                <a:spcPts val="100"/>
              </a:spcBef>
            </a:pPr>
            <a:r>
              <a:rPr sz="1200" spc="3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нов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ы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е  борьбы</a:t>
            </a:r>
            <a:r>
              <a:rPr sz="1200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30522" y="4289805"/>
            <a:ext cx="3902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87375" algn="l"/>
                <a:tab pos="1195070" algn="l"/>
                <a:tab pos="1937385" algn="l"/>
              </a:tabLst>
            </a:pP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направления</a:t>
            </a:r>
            <a:r>
              <a:rPr sz="1200" spc="2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противодействия</a:t>
            </a:r>
            <a:r>
              <a:rPr sz="12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нелегальной</a:t>
            </a:r>
            <a:r>
              <a:rPr sz="12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миграции</a:t>
            </a:r>
            <a:r>
              <a:rPr sz="1200" spc="25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иными	видами	девиаций	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56757" y="4472685"/>
            <a:ext cx="25380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4220" algn="l"/>
                <a:tab pos="1591310" algn="l"/>
              </a:tabLst>
            </a:pP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участием	мигрантов.	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Соответствует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30522" y="4655566"/>
            <a:ext cx="46659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88390" algn="l"/>
                <a:tab pos="2193290" algn="l"/>
                <a:tab pos="3545840" algn="l"/>
              </a:tabLst>
            </a:pPr>
            <a:r>
              <a:rPr sz="1200" spc="1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бо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ниям	ф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200" spc="1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льных	</a:t>
            </a:r>
            <a:r>
              <a:rPr sz="1200" spc="-25" dirty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sz="1200" spc="2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spc="-11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1200" spc="10" dirty="0">
                <a:solidFill>
                  <a:srgbClr val="001F5F"/>
                </a:solidFill>
                <a:latin typeface="Times New Roman"/>
                <a:cs typeface="Times New Roman"/>
              </a:rPr>
              <a:t>д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spc="10" dirty="0">
                <a:solidFill>
                  <a:srgbClr val="001F5F"/>
                </a:solidFill>
                <a:latin typeface="Times New Roman"/>
                <a:cs typeface="Times New Roman"/>
              </a:rPr>
              <a:t>р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нных	обр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з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-4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льн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ы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х 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стандартов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высшего</a:t>
            </a:r>
            <a:r>
              <a:rPr sz="12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образования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последнего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поколения.</a:t>
            </a:r>
            <a:r>
              <a:rPr sz="12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1187" y="1196911"/>
            <a:ext cx="2827274" cy="44434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08"/>
            <a:ext cx="9143999" cy="685418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26870" y="792226"/>
            <a:ext cx="7116445" cy="5361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715" indent="457200" algn="just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1995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году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Генеральной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конференции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ЮНЕСКО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день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16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ноября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был 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торжественно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провозглашён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Международным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днём</a:t>
            </a:r>
            <a:r>
              <a:rPr sz="1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толерантности.</a:t>
            </a:r>
            <a:endParaRPr sz="1400">
              <a:latin typeface="Times New Roman"/>
              <a:cs typeface="Times New Roman"/>
            </a:endParaRPr>
          </a:p>
          <a:p>
            <a:pPr marL="12700" marR="5715" indent="457200" algn="just">
              <a:lnSpc>
                <a:spcPct val="100000"/>
              </a:lnSpc>
            </a:pP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«Толерантность» (от </a:t>
            </a:r>
            <a:r>
              <a:rPr sz="14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лат.</a:t>
            </a:r>
            <a:r>
              <a:rPr sz="14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«tolerantia»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– терпение) –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терпимость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к </a:t>
            </a:r>
            <a:r>
              <a:rPr sz="1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чужому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образу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жизни,</a:t>
            </a:r>
            <a:r>
              <a:rPr sz="14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поведению,</a:t>
            </a:r>
            <a:r>
              <a:rPr sz="1400" b="1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обычаям,</a:t>
            </a:r>
            <a:r>
              <a:rPr sz="14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чувствам,</a:t>
            </a:r>
            <a:r>
              <a:rPr sz="14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мнениям,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идеям,</a:t>
            </a:r>
            <a:r>
              <a:rPr sz="14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верованиям.</a:t>
            </a:r>
            <a:endParaRPr sz="14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</a:pP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Основа толерантности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гармоничное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существование 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непохожих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друг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друга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людей.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Оно рассчитано на уважительное восприятие чужих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мнений, традиций,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правил.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Толерантность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приносит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психическое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равновесие,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но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оно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не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означает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обязанность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подстраиваться 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под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чужие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мнения,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правила,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нормы поведения,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религии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других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стран. 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Каждый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обладает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своим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мировоззрением,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никто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не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вправе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заставлять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их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менять</a:t>
            </a:r>
            <a:r>
              <a:rPr sz="1400" b="1" spc="3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400" b="1" spc="-3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угоду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чему-либо.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Понятие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«толерантность»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утверждает,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что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все</a:t>
            </a:r>
            <a:r>
              <a:rPr sz="1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люди</a:t>
            </a:r>
            <a:r>
              <a:rPr sz="1400" b="1" spc="3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имеют</a:t>
            </a:r>
            <a:r>
              <a:rPr sz="1400" b="1" spc="3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право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жить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как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они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хотят,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пока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не</a:t>
            </a:r>
            <a:r>
              <a:rPr sz="1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нарушают</a:t>
            </a:r>
            <a:r>
              <a:rPr sz="14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закон.</a:t>
            </a:r>
            <a:endParaRPr sz="1400">
              <a:latin typeface="Times New Roman"/>
              <a:cs typeface="Times New Roman"/>
            </a:endParaRPr>
          </a:p>
          <a:p>
            <a:pPr marL="12700" marR="6350" indent="457200" algn="just">
              <a:lnSpc>
                <a:spcPct val="100000"/>
              </a:lnSpc>
            </a:pP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Толерантный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человек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терпим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другим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людям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или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общественным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явлениям. </a:t>
            </a:r>
            <a:r>
              <a:rPr sz="1400" b="1" spc="-3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Быть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толерантным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не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значит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быть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равнодушным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безразличным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ко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всему. 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Толерантность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предполагает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наличие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собственного мнения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и собственной позиции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по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тому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или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иному </a:t>
            </a:r>
            <a:r>
              <a:rPr sz="14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вопросу.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Важно то, что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это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мнение не навязывается, не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насаждается 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насильно.</a:t>
            </a:r>
            <a:endParaRPr sz="1400">
              <a:latin typeface="Times New Roman"/>
              <a:cs typeface="Times New Roman"/>
            </a:endParaRPr>
          </a:p>
          <a:p>
            <a:pPr marL="12700" marR="7620" indent="457200" algn="just">
              <a:lnSpc>
                <a:spcPct val="100000"/>
              </a:lnSpc>
            </a:pP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Толерантность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является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инструментом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для 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комфортного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общения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разных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наций, 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стран, 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людей.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Её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предназначение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настроить </a:t>
            </a:r>
            <a:r>
              <a:rPr sz="1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людей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 совместное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сотрудничество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для 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дальнейшего развития потенциала человечества,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улучшить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взаимопонимание между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разными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нациями,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усилить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взаимовыгодное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сотрудничество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между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странами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народами.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Суть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толерантного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общества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заключается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в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том,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чтобы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обеспечить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максимальное</a:t>
            </a:r>
            <a:r>
              <a:rPr sz="14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равноправие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полную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безопасность</a:t>
            </a:r>
            <a:r>
              <a:rPr sz="14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всем.</a:t>
            </a:r>
            <a:endParaRPr sz="1400">
              <a:latin typeface="Times New Roman"/>
              <a:cs typeface="Times New Roman"/>
            </a:endParaRPr>
          </a:p>
          <a:p>
            <a:pPr marL="12700" marR="7620" indent="457200" algn="just">
              <a:lnSpc>
                <a:spcPct val="100000"/>
              </a:lnSpc>
              <a:spcBef>
                <a:spcPts val="5"/>
              </a:spcBef>
            </a:pP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Книги, представленные на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выставке, помогут разобраться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понимании </a:t>
            </a:r>
            <a:r>
              <a:rPr sz="1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богатого 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многообразия </a:t>
            </a:r>
            <a:r>
              <a:rPr sz="1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культур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нашего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мира, 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формах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самовыражения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и способах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проявления </a:t>
            </a:r>
            <a:r>
              <a:rPr sz="1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человеческой</a:t>
            </a:r>
            <a:r>
              <a:rPr sz="1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индивидуальности.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187" y="1125474"/>
            <a:ext cx="2759075" cy="403225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067175" y="1628775"/>
            <a:ext cx="4826000" cy="2678430"/>
          </a:xfrm>
          <a:custGeom>
            <a:avLst/>
            <a:gdLst/>
            <a:ahLst/>
            <a:cxnLst/>
            <a:rect l="l" t="t" r="r" b="b"/>
            <a:pathLst>
              <a:path w="4826000" h="2678429">
                <a:moveTo>
                  <a:pt x="4826000" y="0"/>
                </a:moveTo>
                <a:lnTo>
                  <a:pt x="0" y="0"/>
                </a:lnTo>
                <a:lnTo>
                  <a:pt x="0" y="2678176"/>
                </a:lnTo>
                <a:lnTo>
                  <a:pt x="4826000" y="2678176"/>
                </a:lnTo>
                <a:lnTo>
                  <a:pt x="4826000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159250" y="1657603"/>
            <a:ext cx="46564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Социальная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сплочённость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как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историческая</a:t>
            </a:r>
            <a:r>
              <a:rPr sz="1200" b="1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практическая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проблема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России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в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современных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условиях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монография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/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под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редакцией П.Д.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Павленка, </a:t>
            </a:r>
            <a:r>
              <a:rPr sz="12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Т.М.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Мозговой.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2-е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издание, испр.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и доп.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Москва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ИНФРА-М,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2018.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233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URL: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https://znanium.com/catalog/product/960004</a:t>
            </a:r>
            <a:r>
              <a:rPr sz="12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(дата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обращения: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29.09.2021).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подписке.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59250" y="3852417"/>
            <a:ext cx="4127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010285" algn="l"/>
                <a:tab pos="2031364" algn="l"/>
                <a:tab pos="3124200" algn="l"/>
                <a:tab pos="4032885" algn="l"/>
              </a:tabLst>
            </a:pP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ф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200" spc="20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офов,	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оц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spc="-25" dirty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ов,	п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ол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ит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spc="-25" dirty="0">
                <a:solidFill>
                  <a:srgbClr val="001F5F"/>
                </a:solidFill>
                <a:latin typeface="Times New Roman"/>
                <a:cs typeface="Times New Roman"/>
              </a:rPr>
              <a:t>г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ов,	и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ор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-55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ов	и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59250" y="2755138"/>
            <a:ext cx="4655820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монографии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рассматриваются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вопросы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социальной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сплочённости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российского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общества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историко-методологическом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плане, роль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социального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статуса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коммуникации,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социальной работы,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значимость профессионального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непрофессионального образования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этом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процессе.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Авторы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философы,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социологи,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политологи,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историки </a:t>
            </a:r>
            <a:r>
              <a:rPr sz="1200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  </a:t>
            </a:r>
            <a:r>
              <a:rPr sz="1200" spc="2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другие</a:t>
            </a:r>
            <a:r>
              <a:rPr sz="1200" spc="42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представители</a:t>
            </a:r>
            <a:r>
              <a:rPr sz="1200" spc="4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4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социально-гуманитарных</a:t>
            </a:r>
            <a:r>
              <a:rPr sz="1200" spc="43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наук.</a:t>
            </a:r>
            <a:r>
              <a:rPr sz="1200" spc="4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43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endParaRPr sz="1200">
              <a:latin typeface="Times New Roman"/>
              <a:cs typeface="Times New Roman"/>
            </a:endParaRPr>
          </a:p>
          <a:p>
            <a:pPr marR="8255" algn="r">
              <a:lnSpc>
                <a:spcPct val="100000"/>
              </a:lnSpc>
            </a:pP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всех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59250" y="4035297"/>
            <a:ext cx="330390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интересующихся</a:t>
            </a:r>
            <a:r>
              <a:rPr sz="12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данной проблемой.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6575" y="1122299"/>
            <a:ext cx="2784475" cy="407987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635375" y="1628775"/>
            <a:ext cx="5329555" cy="3416300"/>
          </a:xfrm>
          <a:custGeom>
            <a:avLst/>
            <a:gdLst/>
            <a:ahLst/>
            <a:cxnLst/>
            <a:rect l="l" t="t" r="r" b="b"/>
            <a:pathLst>
              <a:path w="5329555" h="3416300">
                <a:moveTo>
                  <a:pt x="5329301" y="0"/>
                </a:moveTo>
                <a:lnTo>
                  <a:pt x="0" y="0"/>
                </a:lnTo>
                <a:lnTo>
                  <a:pt x="0" y="3416300"/>
                </a:lnTo>
                <a:lnTo>
                  <a:pt x="5329301" y="3416300"/>
                </a:lnTo>
                <a:lnTo>
                  <a:pt x="5329301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714750" y="1657603"/>
            <a:ext cx="5173345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Бакулина,</a:t>
            </a:r>
            <a:r>
              <a:rPr sz="1200" b="1" spc="1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spc="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Д.</a:t>
            </a:r>
            <a:r>
              <a:rPr sz="1200" b="1" spc="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Толерантность:</a:t>
            </a:r>
            <a:r>
              <a:rPr sz="1200" b="1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от</a:t>
            </a:r>
            <a:r>
              <a:rPr sz="1200" b="1" spc="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истории</a:t>
            </a:r>
            <a:r>
              <a:rPr sz="1200" b="1" spc="1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понятия</a:t>
            </a:r>
            <a:r>
              <a:rPr sz="1200" b="1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200" b="1" spc="1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современным </a:t>
            </a:r>
            <a:r>
              <a:rPr sz="1200" b="1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социокультурным</a:t>
            </a:r>
            <a:r>
              <a:rPr sz="1200" b="1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смыслам</a:t>
            </a:r>
            <a:r>
              <a:rPr sz="12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учебное</a:t>
            </a:r>
            <a:r>
              <a:rPr sz="12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пособие*</a:t>
            </a:r>
            <a:r>
              <a:rPr sz="1200" b="1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/</a:t>
            </a:r>
            <a:r>
              <a:rPr sz="1200" b="1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Д.</a:t>
            </a:r>
            <a:r>
              <a:rPr sz="1200" b="1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Бакулина.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4-е</a:t>
            </a:r>
            <a:r>
              <a:rPr sz="12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изд.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Москва</a:t>
            </a:r>
            <a:r>
              <a:rPr sz="1200" b="1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ФЛИНТА,</a:t>
            </a:r>
            <a:r>
              <a:rPr sz="1200" b="1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2017.</a:t>
            </a:r>
            <a:r>
              <a:rPr sz="1200" b="1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112</a:t>
            </a:r>
            <a:r>
              <a:rPr sz="1200" b="1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Текст</a:t>
            </a:r>
            <a:r>
              <a:rPr sz="1200" b="1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электронный.</a:t>
            </a:r>
            <a:r>
              <a:rPr sz="1200" b="1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URL: </a:t>
            </a:r>
            <a:r>
              <a:rPr sz="1200" b="1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https://znanium.com/catalog/product/1047454</a:t>
            </a:r>
            <a:r>
              <a:rPr sz="1200" b="1" spc="32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(дата</a:t>
            </a:r>
            <a:r>
              <a:rPr sz="1200" b="1" spc="3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обращения:</a:t>
            </a:r>
            <a:r>
              <a:rPr sz="1200" b="1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28.10.2021).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подписке.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</a:pP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Учебное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пособие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знакомит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эволюцией понятия «толерантность»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его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современными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смыслами в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области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научных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исследований.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Внимание автора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акцентировано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на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культурных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механизмах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формирования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толерантного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сознания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системе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образования.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книге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систематизированном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виде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представлен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круг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вопросов,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возникающих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процессе осмысления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проблемы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толерантности/интолерантности.</a:t>
            </a:r>
            <a:endParaRPr sz="1200">
              <a:latin typeface="Times New Roman"/>
              <a:cs typeface="Times New Roman"/>
            </a:endParaRPr>
          </a:p>
          <a:p>
            <a:pPr marL="12700" marR="5715" indent="457200" algn="just">
              <a:lnSpc>
                <a:spcPct val="100000"/>
              </a:lnSpc>
            </a:pP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Теоретические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положения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проиллюстрированы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научными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работами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отечественных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зарубежных</a:t>
            </a:r>
            <a:r>
              <a:rPr sz="12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исследователей,</a:t>
            </a:r>
            <a:r>
              <a:rPr sz="12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законодательными </a:t>
            </a:r>
            <a:r>
              <a:rPr sz="1200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документами.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пособии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представлены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материалы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для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самостоятельной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работы,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дана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система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практических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диагностических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заданий.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Учебное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пособие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предназначено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студентов,</a:t>
            </a:r>
            <a:r>
              <a:rPr sz="1200" spc="2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преподавателей</a:t>
            </a:r>
            <a:r>
              <a:rPr sz="12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гуманитарного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профиля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специалистов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области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культурологии,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политологии,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социологии,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культурной</a:t>
            </a:r>
            <a:r>
              <a:rPr sz="12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социальной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антропологии.</a:t>
            </a:r>
            <a:r>
              <a:rPr sz="1200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9750" y="1027049"/>
            <a:ext cx="2600325" cy="384175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564001" y="1628775"/>
            <a:ext cx="5329555" cy="2862580"/>
          </a:xfrm>
          <a:custGeom>
            <a:avLst/>
            <a:gdLst/>
            <a:ahLst/>
            <a:cxnLst/>
            <a:rect l="l" t="t" r="r" b="b"/>
            <a:pathLst>
              <a:path w="5329555" h="2862579">
                <a:moveTo>
                  <a:pt x="5329174" y="0"/>
                </a:moveTo>
                <a:lnTo>
                  <a:pt x="0" y="0"/>
                </a:lnTo>
                <a:lnTo>
                  <a:pt x="0" y="2862326"/>
                </a:lnTo>
                <a:lnTo>
                  <a:pt x="5329174" y="2862326"/>
                </a:lnTo>
                <a:lnTo>
                  <a:pt x="5329174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643376" y="1657603"/>
            <a:ext cx="5173345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Экстремизм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его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причины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монография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/ Ю.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М. Антонян, А.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В.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Ростокинский,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Я.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И.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Гилинский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[и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др.]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;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под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ред.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Ю.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Антоняна.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Москва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Логос,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2020.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312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Текст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электронный.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URL: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https://znanium.com/catalog/product/1214498</a:t>
            </a:r>
            <a:r>
              <a:rPr sz="1200" b="1" spc="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(дата</a:t>
            </a:r>
            <a:r>
              <a:rPr sz="12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обращения:</a:t>
            </a:r>
            <a:r>
              <a:rPr sz="12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28.10.2021).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подписке.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</a:pP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данной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книге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дан общий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взгляд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на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состояние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экстремизма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России.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Рассмотрен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феномен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ксенофобии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преступлений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ненависти.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Проанализированы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экстрим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экстремизм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контексте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трансформации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личности.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Изложено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понимание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геноцида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как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крайнего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проявления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экстремизма.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Освещены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психологические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уголовно-правовые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проблемы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экстремизма,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в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том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числе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мотивы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экстремистского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поведения.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</a:pP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философов,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психологов, социологов,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представителей других </a:t>
            </a:r>
            <a:r>
              <a:rPr sz="1200" spc="-25" dirty="0">
                <a:solidFill>
                  <a:srgbClr val="001F5F"/>
                </a:solidFill>
                <a:latin typeface="Times New Roman"/>
                <a:cs typeface="Times New Roman"/>
              </a:rPr>
              <a:t>наук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человеке.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Может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использоваться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деятельности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государственных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учреждений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общественных</a:t>
            </a:r>
            <a:r>
              <a:rPr sz="12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организаций,</a:t>
            </a:r>
            <a:r>
              <a:rPr sz="12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противостоящих</a:t>
            </a:r>
            <a:r>
              <a:rPr sz="12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экстремизму.</a:t>
            </a:r>
            <a:r>
              <a:rPr sz="12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5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51275" y="1700148"/>
            <a:ext cx="4968875" cy="3416300"/>
          </a:xfrm>
          <a:custGeom>
            <a:avLst/>
            <a:gdLst/>
            <a:ahLst/>
            <a:cxnLst/>
            <a:rect l="l" t="t" r="r" b="b"/>
            <a:pathLst>
              <a:path w="4968875" h="3416300">
                <a:moveTo>
                  <a:pt x="4968875" y="0"/>
                </a:moveTo>
                <a:lnTo>
                  <a:pt x="0" y="0"/>
                </a:lnTo>
                <a:lnTo>
                  <a:pt x="0" y="3416300"/>
                </a:lnTo>
                <a:lnTo>
                  <a:pt x="4968875" y="3416300"/>
                </a:lnTo>
                <a:lnTo>
                  <a:pt x="4968875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930522" y="1728978"/>
            <a:ext cx="4812665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Бенин,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В.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Л.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Культура.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Образование.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Толерантность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монография*</a:t>
            </a:r>
            <a:r>
              <a:rPr sz="1200" b="1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/</a:t>
            </a:r>
            <a:r>
              <a:rPr sz="1200" b="1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В.</a:t>
            </a:r>
            <a:r>
              <a:rPr sz="1200" b="1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Л.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Бенин.</a:t>
            </a:r>
            <a:r>
              <a:rPr sz="1200" b="1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3-е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изд.,</a:t>
            </a:r>
            <a:r>
              <a:rPr sz="1200" b="1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стер.</a:t>
            </a:r>
            <a:r>
              <a:rPr sz="1200" b="1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Москва</a:t>
            </a:r>
            <a:r>
              <a:rPr sz="1200" b="1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Флинта,</a:t>
            </a:r>
            <a:r>
              <a:rPr sz="1200" b="1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2021.</a:t>
            </a:r>
            <a:endParaRPr sz="1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200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Текст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электронный.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URL: </a:t>
            </a:r>
            <a:r>
              <a:rPr sz="12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https://znanium.com/catalog/product/1280441</a:t>
            </a:r>
            <a:r>
              <a:rPr sz="12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(дата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обращения: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28.10.2021).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подписке.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</a:pP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Монография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посвящена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актуальным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проблемам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формирования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толерантных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отношений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современном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российском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социуме.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ней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рассматриваются</a:t>
            </a:r>
            <a:r>
              <a:rPr sz="12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виды</a:t>
            </a:r>
            <a:r>
              <a:rPr sz="12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формы</a:t>
            </a:r>
            <a:r>
              <a:rPr sz="12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взаимодействия</a:t>
            </a:r>
            <a:r>
              <a:rPr sz="12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этнокультурных</a:t>
            </a:r>
            <a:r>
              <a:rPr sz="12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систем </a:t>
            </a:r>
            <a:r>
              <a:rPr sz="1200" spc="-2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пространстве и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во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времени;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культурологическая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компетентность как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001F5F"/>
                </a:solidFill>
                <a:latin typeface="Times New Roman"/>
                <a:cs typeface="Times New Roman"/>
              </a:rPr>
              <a:t>подход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формировании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толерантности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место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последней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обеспечении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национальной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безопасности;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педагогическая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культура</a:t>
            </a:r>
            <a:r>
              <a:rPr sz="1200" spc="2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как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средство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формирования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толерантности;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изучаются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социальные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институты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формирования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толерантных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отношений.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Книга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адресуется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студентам,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магистрантам,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аспирантам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преподавателям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педагогических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вузов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колледжей,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учителям,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слушателям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институтов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повышения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квалификации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работников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образования,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практическим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работникам,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всем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интересующимся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актуальными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проблемами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социальной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политики,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культурологии,</a:t>
            </a:r>
            <a:r>
              <a:rPr sz="12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философии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педагогики.</a:t>
            </a:r>
            <a:r>
              <a:rPr sz="12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5287" y="1052575"/>
            <a:ext cx="3032125" cy="428777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51275" y="1628775"/>
            <a:ext cx="4752975" cy="2678430"/>
          </a:xfrm>
          <a:custGeom>
            <a:avLst/>
            <a:gdLst/>
            <a:ahLst/>
            <a:cxnLst/>
            <a:rect l="l" t="t" r="r" b="b"/>
            <a:pathLst>
              <a:path w="4752975" h="2678429">
                <a:moveTo>
                  <a:pt x="4752975" y="0"/>
                </a:moveTo>
                <a:lnTo>
                  <a:pt x="0" y="0"/>
                </a:lnTo>
                <a:lnTo>
                  <a:pt x="0" y="2678176"/>
                </a:lnTo>
                <a:lnTo>
                  <a:pt x="4752975" y="2678176"/>
                </a:lnTo>
                <a:lnTo>
                  <a:pt x="4752975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930522" y="1657603"/>
            <a:ext cx="4597400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Культура.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Религия.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Толерантность.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Культурология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учебное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пособие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/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О.Н.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Сенюткина,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О.К.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Шиманская,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А.С.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Паршаков,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М.П.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Самойлова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;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под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общ.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ред.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О.Н.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Сенюткиной.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2- </a:t>
            </a:r>
            <a:r>
              <a:rPr sz="1200" b="1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изд.</a:t>
            </a:r>
            <a:r>
              <a:rPr sz="1200" b="1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Москва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ИНФРА-М,</a:t>
            </a:r>
            <a:r>
              <a:rPr sz="1200" b="1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2020.</a:t>
            </a:r>
            <a:r>
              <a:rPr sz="1200" b="1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247</a:t>
            </a:r>
            <a:r>
              <a:rPr sz="12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Текст</a:t>
            </a:r>
            <a:r>
              <a:rPr sz="12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электронный.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    </a:t>
            </a:r>
            <a:r>
              <a:rPr sz="1200" b="1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URL:</a:t>
            </a:r>
            <a:r>
              <a:rPr sz="1200" b="1" spc="3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200" b="1" spc="39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https://znanium.com/catalog/product/1069184</a:t>
            </a:r>
            <a:r>
              <a:rPr sz="1200" b="1" spc="39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spc="108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(дата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обращения: 28.10.2021).</a:t>
            </a:r>
            <a:r>
              <a:rPr sz="12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подписке.</a:t>
            </a:r>
            <a:endParaRPr sz="1200">
              <a:latin typeface="Times New Roman"/>
              <a:cs typeface="Times New Roman"/>
            </a:endParaRPr>
          </a:p>
          <a:p>
            <a:pPr marL="12700" marR="6350" indent="457200" algn="just">
              <a:lnSpc>
                <a:spcPct val="100000"/>
              </a:lnSpc>
            </a:pP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Учебное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пособие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освещает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вопросы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взаимосвязи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культуры,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религии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толерантности.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Структуру учебного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пособия составляют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вопросы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систематики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культурологических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идей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проявлений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межкультурной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коммуникации, ведущей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к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позитивным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для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общества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этноконфессиональным взаимодействиям,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исключающим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вызревание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конфликтности.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Пособие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содержит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контрольные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вопросы, темы для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самостоятельных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работ,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также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глоссарий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именной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указатель,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предназначено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студентам</a:t>
            </a:r>
            <a:r>
              <a:rPr sz="12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гуманитарных</a:t>
            </a:r>
            <a:r>
              <a:rPr sz="1200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вузов.</a:t>
            </a:r>
            <a:r>
              <a:rPr sz="12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9750" y="1055242"/>
            <a:ext cx="2976626" cy="424548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35375" y="1628775"/>
            <a:ext cx="5113655" cy="3416300"/>
          </a:xfrm>
          <a:custGeom>
            <a:avLst/>
            <a:gdLst/>
            <a:ahLst/>
            <a:cxnLst/>
            <a:rect l="l" t="t" r="r" b="b"/>
            <a:pathLst>
              <a:path w="5113655" h="3416300">
                <a:moveTo>
                  <a:pt x="5113401" y="0"/>
                </a:moveTo>
                <a:lnTo>
                  <a:pt x="0" y="0"/>
                </a:lnTo>
                <a:lnTo>
                  <a:pt x="0" y="3416300"/>
                </a:lnTo>
                <a:lnTo>
                  <a:pt x="5113401" y="3416300"/>
                </a:lnTo>
                <a:lnTo>
                  <a:pt x="5113401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14750" y="1657603"/>
            <a:ext cx="4958080" cy="2403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indent="457200" algn="just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Фопель,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К.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Сплочённость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толерантность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в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группе: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Психологические игры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упражнения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/ К.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Фопель.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2-е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изд.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Москва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Генезис,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2018.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332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Текст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электронный.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URL: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https://znanium.com/catalog/product/1008880</a:t>
            </a:r>
            <a:r>
              <a:rPr sz="12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(дата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обращения: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28.10.2021).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подписке.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</a:pP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книге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представлены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игры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упражнения,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помогающие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уже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15" dirty="0">
                <a:solidFill>
                  <a:srgbClr val="001F5F"/>
                </a:solidFill>
                <a:latin typeface="Times New Roman"/>
                <a:cs typeface="Times New Roman"/>
              </a:rPr>
              <a:t>на </a:t>
            </a:r>
            <a:r>
              <a:rPr sz="12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первом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этапе работы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создать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группе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атмосферу сплочённости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доверия,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раскрыть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творческий потенциал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участников.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Они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формируют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отношение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30" dirty="0">
                <a:solidFill>
                  <a:srgbClr val="001F5F"/>
                </a:solidFill>
                <a:latin typeface="Times New Roman"/>
                <a:cs typeface="Times New Roman"/>
              </a:rPr>
              <a:t>ко</a:t>
            </a:r>
            <a:r>
              <a:rPr sz="12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всем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членам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группы,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способствуют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осознанию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того,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что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различия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между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людьми</a:t>
            </a:r>
            <a:r>
              <a:rPr sz="12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способствуют расширению наших представлений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о себе и о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других. Игры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равной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степени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затрагивают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разум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чувства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человека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отвечают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его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потребности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движении,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но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самое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главное,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по </a:t>
            </a:r>
            <a:r>
              <a:rPr sz="12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мнению</a:t>
            </a:r>
            <a:r>
              <a:rPr sz="12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автора,</a:t>
            </a:r>
            <a:r>
              <a:rPr sz="12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они</a:t>
            </a:r>
            <a:r>
              <a:rPr sz="12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доставляют</a:t>
            </a:r>
            <a:r>
              <a:rPr sz="1200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участникам</a:t>
            </a:r>
            <a:r>
              <a:rPr sz="1200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удовольствие.</a:t>
            </a:r>
            <a:r>
              <a:rPr sz="12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Удовольствие</a:t>
            </a:r>
            <a:r>
              <a:rPr sz="12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14750" y="4035297"/>
            <a:ext cx="172656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47345" algn="l"/>
                <a:tab pos="1017905" algn="l"/>
              </a:tabLst>
            </a:pP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это	энергия,	фантазия,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импровизации</a:t>
            </a:r>
            <a:r>
              <a:rPr sz="1200" spc="1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spc="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все</a:t>
            </a:r>
            <a:r>
              <a:rPr sz="1200" spc="1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то,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82844" y="4035297"/>
            <a:ext cx="31877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 marR="5080" indent="-33655">
              <a:lnSpc>
                <a:spcPct val="100000"/>
              </a:lnSpc>
              <a:spcBef>
                <a:spcPts val="100"/>
              </a:spcBef>
              <a:tabLst>
                <a:tab pos="1546860" algn="l"/>
                <a:tab pos="2386965" algn="l"/>
                <a:tab pos="2591435" algn="l"/>
              </a:tabLst>
            </a:pP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коммуникабельность,	готовность	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к	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риску</a:t>
            </a:r>
            <a:r>
              <a:rPr sz="12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благодаря</a:t>
            </a:r>
            <a:r>
              <a:rPr sz="1200" spc="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чему</a:t>
            </a:r>
            <a:r>
              <a:rPr sz="12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работа</a:t>
            </a:r>
            <a:r>
              <a:rPr sz="1200" spc="1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1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группе</a:t>
            </a:r>
            <a:r>
              <a:rPr sz="1200" spc="20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становится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14750" y="4401439"/>
            <a:ext cx="4954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спонтанной,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живой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успешной.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Психологи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3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</a:t>
            </a:r>
            <a:r>
              <a:rPr sz="1200" spc="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смогут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использовать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эти упражнения как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работе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детьми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подростками,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так и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проведения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тренингов</a:t>
            </a:r>
            <a:r>
              <a:rPr sz="12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</a:t>
            </a:r>
            <a:r>
              <a:rPr sz="12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взрослыми.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4175" y="1154175"/>
            <a:ext cx="2819400" cy="42210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92500" y="1700276"/>
            <a:ext cx="5327650" cy="3786504"/>
          </a:xfrm>
          <a:custGeom>
            <a:avLst/>
            <a:gdLst/>
            <a:ahLst/>
            <a:cxnLst/>
            <a:rect l="l" t="t" r="r" b="b"/>
            <a:pathLst>
              <a:path w="5327650" h="3786504">
                <a:moveTo>
                  <a:pt x="5327650" y="0"/>
                </a:moveTo>
                <a:lnTo>
                  <a:pt x="0" y="0"/>
                </a:lnTo>
                <a:lnTo>
                  <a:pt x="0" y="3786124"/>
                </a:lnTo>
                <a:lnTo>
                  <a:pt x="5327650" y="3786124"/>
                </a:lnTo>
                <a:lnTo>
                  <a:pt x="5327650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028947" y="1728978"/>
            <a:ext cx="4711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Антоненко,</a:t>
            </a:r>
            <a:r>
              <a:rPr sz="1200" b="1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В.</a:t>
            </a:r>
            <a:r>
              <a:rPr sz="1200" b="1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И.</a:t>
            </a:r>
            <a:r>
              <a:rPr sz="1200" b="1" spc="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Экстремизм</a:t>
            </a:r>
            <a:r>
              <a:rPr sz="1200" b="1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угроза</a:t>
            </a:r>
            <a:r>
              <a:rPr sz="1200" b="1" spc="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национальной</a:t>
            </a:r>
            <a:r>
              <a:rPr sz="1200" b="1" spc="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безопасности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71747" y="1911858"/>
            <a:ext cx="17729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5680" algn="l"/>
              </a:tabLst>
            </a:pP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Российской	Федерации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07482" y="1911858"/>
            <a:ext cx="32353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229870" algn="l"/>
                <a:tab pos="557530" algn="l"/>
                <a:tab pos="901700" algn="l"/>
                <a:tab pos="1840864" algn="l"/>
                <a:tab pos="2113915" algn="l"/>
                <a:tab pos="3121660" algn="l"/>
              </a:tabLst>
            </a:pP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/	В.	И.	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о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н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нк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о	//	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Э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т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ни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ч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е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ая	и</a:t>
            </a:r>
            <a:endParaRPr sz="1200">
              <a:latin typeface="Times New Roman"/>
              <a:cs typeface="Times New Roman"/>
            </a:endParaRPr>
          </a:p>
          <a:p>
            <a:pPr marR="6985" algn="r">
              <a:lnSpc>
                <a:spcPct val="100000"/>
              </a:lnSpc>
            </a:pP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71747" y="2094991"/>
            <a:ext cx="51695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408430" algn="l"/>
                <a:tab pos="1842770" algn="l"/>
                <a:tab pos="2538095" algn="l"/>
                <a:tab pos="2626360" algn="l"/>
                <a:tab pos="2911475" algn="l"/>
                <a:tab pos="3995420" algn="l"/>
              </a:tabLst>
            </a:pP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социокультурная	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толерантность		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в	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преодолении	экстремизма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юношеском</a:t>
            </a:r>
            <a:r>
              <a:rPr sz="1200" b="1" spc="7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возрасте  </a:t>
            </a:r>
            <a:r>
              <a:rPr sz="1200" b="1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	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сборник	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статей</a:t>
            </a:r>
            <a:r>
              <a:rPr sz="1200" b="1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1200" b="1" spc="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материалам</a:t>
            </a:r>
            <a:r>
              <a:rPr sz="1200" b="1" spc="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участников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71747" y="2460752"/>
            <a:ext cx="5172075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круглого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стола (1июня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2018 </a:t>
            </a:r>
            <a:r>
              <a:rPr sz="12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г., </a:t>
            </a:r>
            <a:r>
              <a:rPr sz="12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г.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Королёв).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Москва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Изд-во «Научный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консультант»,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2017.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4-11.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Текст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электронный.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URL: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https://znanium.com/catalog/product/1455862</a:t>
            </a:r>
            <a:r>
              <a:rPr sz="1200" b="1" spc="1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(дата</a:t>
            </a:r>
            <a:r>
              <a:rPr sz="12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обращения:</a:t>
            </a:r>
            <a:r>
              <a:rPr sz="12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28.10.2021).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12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подписке.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100000"/>
              </a:lnSpc>
            </a:pPr>
            <a:r>
              <a:rPr sz="1200" dirty="0">
                <a:latin typeface="Times New Roman"/>
                <a:cs typeface="Times New Roman"/>
              </a:rPr>
              <a:t>В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статье</a:t>
            </a:r>
            <a:r>
              <a:rPr sz="1200" dirty="0">
                <a:latin typeface="Times New Roman"/>
                <a:cs typeface="Times New Roman"/>
              </a:rPr>
              <a:t> обосновывается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концепция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преодоления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экстремизма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в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молодёжной</a:t>
            </a:r>
            <a:r>
              <a:rPr sz="1200" spc="-5" dirty="0">
                <a:latin typeface="Times New Roman"/>
                <a:cs typeface="Times New Roman"/>
              </a:rPr>
              <a:t> среде.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Исходным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её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пунктом</a:t>
            </a:r>
            <a:r>
              <a:rPr sz="1200" spc="-5" dirty="0">
                <a:latin typeface="Times New Roman"/>
                <a:cs typeface="Times New Roman"/>
              </a:rPr>
              <a:t> является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положение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том,</a:t>
            </a:r>
            <a:r>
              <a:rPr sz="1200" spc="-5" dirty="0">
                <a:latin typeface="Times New Roman"/>
                <a:cs typeface="Times New Roman"/>
              </a:rPr>
              <a:t> что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экстремизм </a:t>
            </a:r>
            <a:r>
              <a:rPr sz="1200" dirty="0">
                <a:latin typeface="Times New Roman"/>
                <a:cs typeface="Times New Roman"/>
              </a:rPr>
              <a:t>и </a:t>
            </a:r>
            <a:r>
              <a:rPr sz="1200" spc="-5" dirty="0">
                <a:latin typeface="Times New Roman"/>
                <a:cs typeface="Times New Roman"/>
              </a:rPr>
              <a:t>связанные </a:t>
            </a:r>
            <a:r>
              <a:rPr sz="1200" dirty="0">
                <a:latin typeface="Times New Roman"/>
                <a:cs typeface="Times New Roman"/>
              </a:rPr>
              <a:t>с ним </a:t>
            </a:r>
            <a:r>
              <a:rPr sz="1200" spc="-10" dirty="0">
                <a:latin typeface="Times New Roman"/>
                <a:cs typeface="Times New Roman"/>
              </a:rPr>
              <a:t>феномены сначала </a:t>
            </a:r>
            <a:r>
              <a:rPr sz="1200" spc="-5" dirty="0">
                <a:latin typeface="Times New Roman"/>
                <a:cs typeface="Times New Roman"/>
              </a:rPr>
              <a:t>формируются </a:t>
            </a:r>
            <a:r>
              <a:rPr sz="1200" dirty="0">
                <a:latin typeface="Times New Roman"/>
                <a:cs typeface="Times New Roman"/>
              </a:rPr>
              <a:t>в </a:t>
            </a:r>
            <a:r>
              <a:rPr sz="1200" spc="-5" dirty="0">
                <a:latin typeface="Times New Roman"/>
                <a:cs typeface="Times New Roman"/>
              </a:rPr>
              <a:t>сознании,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деформируют</a:t>
            </a:r>
            <a:r>
              <a:rPr sz="1200" spc="-5" dirty="0">
                <a:latin typeface="Times New Roman"/>
                <a:cs typeface="Times New Roman"/>
              </a:rPr>
              <a:t> мировоззрение</a:t>
            </a:r>
            <a:r>
              <a:rPr sz="1200" dirty="0">
                <a:latin typeface="Times New Roman"/>
                <a:cs typeface="Times New Roman"/>
              </a:rPr>
              <a:t> и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затем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при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наличии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благоприятных</a:t>
            </a:r>
            <a:r>
              <a:rPr sz="1200" spc="-5" dirty="0">
                <a:latin typeface="Times New Roman"/>
                <a:cs typeface="Times New Roman"/>
              </a:rPr>
              <a:t> для 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экстремистских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идей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социально-политических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условий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воплощаются</a:t>
            </a:r>
            <a:r>
              <a:rPr sz="1200" dirty="0">
                <a:latin typeface="Times New Roman"/>
                <a:cs typeface="Times New Roman"/>
              </a:rPr>
              <a:t> в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насильственной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практике,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направленной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против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личности,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государства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и 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общества. </a:t>
            </a:r>
            <a:r>
              <a:rPr sz="1200" spc="-5" dirty="0">
                <a:latin typeface="Times New Roman"/>
                <a:cs typeface="Times New Roman"/>
              </a:rPr>
              <a:t>Статья завершается </a:t>
            </a:r>
            <a:r>
              <a:rPr sz="1200" dirty="0">
                <a:latin typeface="Times New Roman"/>
                <a:cs typeface="Times New Roman"/>
              </a:rPr>
              <a:t>обоснованием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идеи,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согласно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которой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наиболее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действенным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способом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преодоления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угроз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опасностей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национальной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безопасности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является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осуществление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на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государственном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уровне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мероприятий,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направленных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на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формирование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у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молодёжи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школе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вузе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необходимых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страны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духовно-нравственных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качеств,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патриотического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мировоззрения,</a:t>
            </a:r>
            <a:r>
              <a:rPr sz="12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а</a:t>
            </a:r>
            <a:r>
              <a:rPr sz="12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также</a:t>
            </a:r>
            <a:r>
              <a:rPr sz="12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знаний,</a:t>
            </a:r>
            <a:r>
              <a:rPr sz="12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технологий</a:t>
            </a:r>
            <a:r>
              <a:rPr sz="1200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компетенций.</a:t>
            </a:r>
            <a:r>
              <a:rPr sz="12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5287" y="1157350"/>
            <a:ext cx="2881249" cy="407187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0387" y="1125600"/>
            <a:ext cx="2954274" cy="417512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995801" y="1773301"/>
            <a:ext cx="4897755" cy="2770505"/>
          </a:xfrm>
          <a:custGeom>
            <a:avLst/>
            <a:gdLst/>
            <a:ahLst/>
            <a:cxnLst/>
            <a:rect l="l" t="t" r="r" b="b"/>
            <a:pathLst>
              <a:path w="4897755" h="2770504">
                <a:moveTo>
                  <a:pt x="4897374" y="0"/>
                </a:moveTo>
                <a:lnTo>
                  <a:pt x="0" y="0"/>
                </a:lnTo>
                <a:lnTo>
                  <a:pt x="0" y="2770124"/>
                </a:lnTo>
                <a:lnTo>
                  <a:pt x="4897374" y="2770124"/>
                </a:lnTo>
                <a:lnTo>
                  <a:pt x="4897374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74921" y="1802129"/>
            <a:ext cx="4742180" cy="266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 algn="just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Бенин,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В.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Л.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Педагогическая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культура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толерантности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: </a:t>
            </a:r>
            <a:r>
              <a:rPr sz="1200" b="1" spc="-2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монографический</a:t>
            </a:r>
            <a:r>
              <a:rPr sz="12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сборник</a:t>
            </a:r>
            <a:r>
              <a:rPr sz="12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статей*</a:t>
            </a:r>
            <a:r>
              <a:rPr sz="12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/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В. Л.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Бенин.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3-е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изд.</a:t>
            </a:r>
            <a:r>
              <a:rPr sz="12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Москва</a:t>
            </a:r>
            <a:endParaRPr sz="12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0000"/>
              </a:lnSpc>
            </a:pP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Флинта,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2021.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167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Текст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: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электронный.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–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URL: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3"/>
              </a:rPr>
              <a:t>https://znanium.com/catalog/product/1316661</a:t>
            </a:r>
            <a:r>
              <a:rPr sz="12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(дата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 обращения: </a:t>
            </a:r>
            <a:r>
              <a:rPr sz="12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28.10.2021).</a:t>
            </a:r>
            <a:r>
              <a:rPr sz="12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–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Режим</a:t>
            </a:r>
            <a:r>
              <a:rPr sz="1200" b="1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доступа:</a:t>
            </a:r>
            <a:r>
              <a:rPr sz="12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1F5F"/>
                </a:solidFill>
                <a:latin typeface="Times New Roman"/>
                <a:cs typeface="Times New Roman"/>
              </a:rPr>
              <a:t>по </a:t>
            </a:r>
            <a:r>
              <a:rPr sz="1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подписке.</a:t>
            </a:r>
            <a:endParaRPr sz="1200">
              <a:latin typeface="Times New Roman"/>
              <a:cs typeface="Times New Roman"/>
            </a:endParaRPr>
          </a:p>
          <a:p>
            <a:pPr marL="12700" marR="5080" indent="457200" algn="just">
              <a:lnSpc>
                <a:spcPct val="99300"/>
              </a:lnSpc>
              <a:spcBef>
                <a:spcPts val="10"/>
              </a:spcBef>
            </a:pP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данном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сборнике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статей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рассматривается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принцип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толерантности,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он должен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творчески применяться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во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всех социальных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отношениях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и,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прежде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всего,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образовательном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процессе.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этого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необходима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соответствующая педагогическая 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культура,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этот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вопрос и 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поднимается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данной работе.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Авторы</a:t>
            </a:r>
            <a:r>
              <a:rPr sz="12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характеризуют</a:t>
            </a:r>
            <a:r>
              <a:rPr sz="1200" spc="2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такие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понятия,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как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культурология,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толерантность, педагогическая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культура,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проводят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связь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между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толерантностью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обеспечением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национальной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безопасности.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преподавателей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2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студентов</a:t>
            </a:r>
            <a:r>
              <a:rPr sz="12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педагогических </a:t>
            </a:r>
            <a:r>
              <a:rPr sz="12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Times New Roman"/>
                <a:cs typeface="Times New Roman"/>
              </a:rPr>
              <a:t>факультетов</a:t>
            </a:r>
            <a:r>
              <a:rPr sz="1800" spc="-15" dirty="0">
                <a:latin typeface="Calibri"/>
                <a:cs typeface="Calibri"/>
              </a:rPr>
              <a:t>.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2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4"/>
              </a:rPr>
              <a:t>Подробнее…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2812</Words>
  <Application>Microsoft Office PowerPoint</Application>
  <PresentationFormat>Экран (4:3)</PresentationFormat>
  <Paragraphs>88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Calibri</vt:lpstr>
      <vt:lpstr>Gabriola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Gayaz_Nazmuddinov</cp:lastModifiedBy>
  <cp:revision>1</cp:revision>
  <dcterms:created xsi:type="dcterms:W3CDTF">2021-12-03T06:17:11Z</dcterms:created>
  <dcterms:modified xsi:type="dcterms:W3CDTF">2021-12-03T06:19:07Z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2021-11-11T00:00:00Z</vt:filetime>
  </property>
  <property fmtid="{D5CDD505-2E9C-101B-9397-08002B2CF9AE}" pid="3" name="LastSaved">
    <vt:filetime>2021-12-03T00:00:00Z</vt:filetime>
  </property>
</Properties>
</file>